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58" r:id="rId4"/>
    <p:sldId id="260" r:id="rId5"/>
    <p:sldId id="261" r:id="rId6"/>
    <p:sldId id="259" r:id="rId7"/>
    <p:sldId id="264" r:id="rId8"/>
    <p:sldId id="266" r:id="rId9"/>
    <p:sldId id="265" r:id="rId10"/>
  </p:sldIdLst>
  <p:sldSz cx="14630400" cy="8229600"/>
  <p:notesSz cx="8229600" cy="14630400"/>
  <p:embeddedFontLst>
    <p:embeddedFont>
      <p:font typeface="Aptos Display" panose="020B0004020202020204" pitchFamily="34" charset="0"/>
      <p:regular r:id="rId12"/>
      <p:bold r:id="rId13"/>
      <p:italic r:id="rId14"/>
      <p:boldItalic r:id="rId15"/>
    </p:embeddedFont>
    <p:embeddedFont>
      <p:font typeface="Cabin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Unbounde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4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3358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17201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iFan: Cửa Hàng iPhone Thiết Kế Bằng CSS, HTML, &amp; </a:t>
            </a:r>
            <a:r>
              <a:rPr lang="en-US" sz="44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Javascript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3" y="4114800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200000"/>
              </a:lnSpc>
              <a:buNone/>
            </a:pPr>
            <a:r>
              <a:rPr lang="en-US" sz="3600" b="1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Tên</a:t>
            </a:r>
            <a:r>
              <a:rPr lang="en-US" sz="3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 </a:t>
            </a:r>
            <a:r>
              <a:rPr lang="en-US" sz="3600" b="1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Nguyễn</a:t>
            </a:r>
            <a:r>
              <a:rPr lang="en-US" sz="3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3600" b="1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Hữu</a:t>
            </a:r>
            <a:r>
              <a:rPr lang="en-US" sz="3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3600" b="1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Triết</a:t>
            </a:r>
            <a:endParaRPr lang="en-US" sz="3600" b="1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sz="3600" b="1" dirty="0" err="1">
                <a:solidFill>
                  <a:srgbClr val="CAD6DE"/>
                </a:solidFill>
                <a:latin typeface="Cabin" pitchFamily="34" charset="0"/>
              </a:rPr>
              <a:t>Lớp</a:t>
            </a:r>
            <a:r>
              <a:rPr lang="en-US" sz="3600" b="1" dirty="0">
                <a:solidFill>
                  <a:srgbClr val="CAD6DE"/>
                </a:solidFill>
                <a:latin typeface="Cabin" pitchFamily="34" charset="0"/>
              </a:rPr>
              <a:t>: PVT-C4K-JSA15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3600" b="1" dirty="0" err="1">
                <a:solidFill>
                  <a:srgbClr val="CAD6DE"/>
                </a:solidFill>
                <a:latin typeface="Cabin" pitchFamily="34" charset="0"/>
              </a:rPr>
              <a:t>Thầy</a:t>
            </a:r>
            <a:r>
              <a:rPr lang="en-US" sz="3600" b="1" dirty="0">
                <a:solidFill>
                  <a:srgbClr val="CAD6DE"/>
                </a:solidFill>
                <a:latin typeface="Cabin" pitchFamily="34" charset="0"/>
              </a:rPr>
              <a:t>: </a:t>
            </a:r>
            <a:r>
              <a:rPr lang="en-US" sz="3600" b="1" dirty="0" err="1">
                <a:solidFill>
                  <a:srgbClr val="CAD6DE"/>
                </a:solidFill>
                <a:latin typeface="Cabin" pitchFamily="34" charset="0"/>
              </a:rPr>
              <a:t>Ngọc</a:t>
            </a:r>
            <a:r>
              <a:rPr lang="en-US" sz="3600" b="1" dirty="0">
                <a:solidFill>
                  <a:srgbClr val="CAD6DE"/>
                </a:solidFill>
                <a:latin typeface="Cabin" pitchFamily="34" charset="0"/>
              </a:rPr>
              <a:t> </a:t>
            </a:r>
            <a:r>
              <a:rPr lang="en-US" sz="3600" b="1" dirty="0" err="1">
                <a:solidFill>
                  <a:srgbClr val="CAD6DE"/>
                </a:solidFill>
                <a:latin typeface="Cabin" pitchFamily="34" charset="0"/>
              </a:rPr>
              <a:t>Sơn</a:t>
            </a:r>
            <a:endParaRPr lang="en-US" sz="36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104" y="652820"/>
            <a:ext cx="748379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Quy Trình Phát Triển &amp; Các Công Cụ Sử Dụng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04" y="2403515"/>
            <a:ext cx="1185863" cy="17243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71725" y="2640687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 err="1">
                <a:solidFill>
                  <a:srgbClr val="CAD6DE"/>
                </a:solidFill>
                <a:latin typeface="Unbounded" pitchFamily="34" charset="0"/>
              </a:rPr>
              <a:t>Lên</a:t>
            </a:r>
            <a:r>
              <a:rPr lang="en-US" sz="2150" dirty="0">
                <a:solidFill>
                  <a:srgbClr val="CAD6DE"/>
                </a:solidFill>
                <a:latin typeface="Unbounded" pitchFamily="34" charset="0"/>
              </a:rPr>
              <a:t> Ý </a:t>
            </a:r>
            <a:r>
              <a:rPr lang="en-US" sz="2150" dirty="0" err="1">
                <a:solidFill>
                  <a:srgbClr val="CAD6DE"/>
                </a:solidFill>
                <a:latin typeface="Unbounded" pitchFamily="34" charset="0"/>
              </a:rPr>
              <a:t>Tưởng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371725" y="3131820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Lên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ý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tưởng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từ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những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buổi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đầu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tên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với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sự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giúp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đỡ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của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thầy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04" y="4127897"/>
            <a:ext cx="1185863" cy="17243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71725" y="4365069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Công Cụ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371725" y="4856202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Các công cụ: VS Code (editor), Git (version control), Chrome DevTools (debugging).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104" y="5852279"/>
            <a:ext cx="1185863" cy="17243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71725" y="6089452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Thách Thức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371725" y="6580584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Thách thức gặp phải và cách giải quyết trong quá trình phát triển.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40243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Giao Diện Người Dùng (UI) Đơn Giản &amp; Thân Thiện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873460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4112776"/>
            <a:ext cx="29610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Thiết Kế Đơn Giản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4608314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Thiết kế tập trung vào sự đơn giản và dễ điều hướng.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5469969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77039" y="5709285"/>
            <a:ext cx="30615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Màu Sắc &amp; Bố Cục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7039" y="6204823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Màu sắc và bố cục hài hòa, tạo cảm giác chuyên nghiệp.</a:t>
            </a:r>
            <a:endParaRPr lang="en-US" sz="1850" dirty="0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03F89761-B385-A574-5B06-AD079B8CF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60" y="0"/>
            <a:ext cx="6267440" cy="3734382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3BBB5883-BFFA-69C7-B580-00A3FF473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60" y="4337632"/>
            <a:ext cx="6351417" cy="37343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5" y="790932"/>
            <a:ext cx="6917226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HTML: Cấu Trúc &amp; Tổ Chức Nội Dung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60139" y="256256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260389" y="262054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937974" y="25625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 err="1">
                <a:solidFill>
                  <a:srgbClr val="CAD6DE"/>
                </a:solidFill>
                <a:latin typeface="Unbounded" pitchFamily="34" charset="0"/>
              </a:rPr>
              <a:t>Các</a:t>
            </a:r>
            <a:r>
              <a:rPr lang="en-US" sz="2800" dirty="0">
                <a:solidFill>
                  <a:srgbClr val="CAD6DE"/>
                </a:solidFill>
                <a:latin typeface="Unbounded" pitchFamily="34" charset="0"/>
              </a:rPr>
              <a:t> </a:t>
            </a:r>
            <a:r>
              <a:rPr lang="en-US" sz="2800" dirty="0" err="1">
                <a:solidFill>
                  <a:srgbClr val="CAD6DE"/>
                </a:solidFill>
                <a:latin typeface="Unbounded" pitchFamily="34" charset="0"/>
              </a:rPr>
              <a:t>thẻ</a:t>
            </a:r>
            <a:r>
              <a:rPr lang="en-US" sz="2800" dirty="0">
                <a:solidFill>
                  <a:srgbClr val="CAD6DE"/>
                </a:solidFill>
                <a:latin typeface="Unbounded" pitchFamily="34" charset="0"/>
              </a:rPr>
              <a:t> </a:t>
            </a:r>
            <a:r>
              <a:rPr lang="en-US" sz="2800" dirty="0" err="1">
                <a:solidFill>
                  <a:srgbClr val="CAD6DE"/>
                </a:solidFill>
                <a:latin typeface="Unbounded" pitchFamily="34" charset="0"/>
              </a:rPr>
              <a:t>hỗ</a:t>
            </a:r>
            <a:r>
              <a:rPr lang="en-US" sz="2800" dirty="0">
                <a:solidFill>
                  <a:srgbClr val="CAD6DE"/>
                </a:solidFill>
                <a:latin typeface="Unbounded" pitchFamily="34" charset="0"/>
              </a:rPr>
              <a:t> </a:t>
            </a:r>
            <a:r>
              <a:rPr lang="en-US" sz="2800" dirty="0" err="1">
                <a:solidFill>
                  <a:srgbClr val="CAD6DE"/>
                </a:solidFill>
                <a:latin typeface="Unbounded" pitchFamily="34" charset="0"/>
              </a:rPr>
              <a:t>trợ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37974" y="305809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Sử dụng các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thẻ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như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div, nav, header để cấu trúc nội dung một cách rõ ràng.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1076653" y="5026909"/>
            <a:ext cx="538520" cy="71713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1168241" y="528790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2094845" y="52749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Tối Ưu </a:t>
            </a:r>
            <a:r>
              <a:rPr lang="en-US" sz="28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Hóa</a:t>
            </a: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Giao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28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Diện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2094845" y="6178024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Tối ưu hóa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cho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người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dùng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dễ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dàng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thao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tác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937974" y="679106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E0681E22-E284-88F4-BCB1-B347CCF05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207" y="107131"/>
            <a:ext cx="6837233" cy="80062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05732" y="188384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CSS: Phong Cách &amp; Hiệu Ứng Động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732" y="3650851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05732" y="4452618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Hover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105732" y="4948156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Các hiệu ứng hover làm cho nội dung trở nên tương tác hơn.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867" y="3650851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714867" y="4452618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Transition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714867" y="4948156"/>
            <a:ext cx="22501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Hiệu ứng transition tạo ra sự chuyển đổi mượt mà giữa các trạng thái.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003" y="3650851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24003" y="4452737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Animation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324003" y="4948275"/>
            <a:ext cx="22502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Hiệu ứng animation thêm sự sinh động cho trang web.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67633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Ứng </a:t>
            </a:r>
            <a:r>
              <a:rPr lang="en-US" sz="44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Dụng</a:t>
            </a: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Javascript</a:t>
            </a: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Để</a:t>
            </a: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Thêm</a:t>
            </a: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code </a:t>
            </a:r>
            <a:r>
              <a:rPr lang="en-US" sz="44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gọn</a:t>
            </a: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hơn</a:t>
            </a: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và</a:t>
            </a: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them </a:t>
            </a:r>
            <a:r>
              <a:rPr lang="en-US" sz="44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chức</a:t>
            </a: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năng</a:t>
            </a:r>
            <a:endParaRPr lang="en-US" sz="4400" dirty="0"/>
          </a:p>
        </p:txBody>
      </p:sp>
      <p:pic>
        <p:nvPicPr>
          <p:cNvPr id="1026" name="Picture 2" descr="What Is JavaScript Used For?">
            <a:extLst>
              <a:ext uri="{FF2B5EF4-FFF2-40B4-BE49-F238E27FC236}">
                <a16:creationId xmlns:a16="http://schemas.microsoft.com/office/drawing/2014/main" id="{4243BED0-BB2F-7FA8-C741-E2CAEB33E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466" y="5360756"/>
            <a:ext cx="5122934" cy="286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89677FEF-2955-D200-0355-F9FA00A86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17557"/>
            <a:ext cx="5383679" cy="56120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8556" y="840938"/>
            <a:ext cx="7486888" cy="1392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Kế Hoạch Phát Triển Tương Lai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8556" y="2588538"/>
            <a:ext cx="177522" cy="1247299"/>
          </a:xfrm>
          <a:prstGeom prst="roundRect">
            <a:avLst>
              <a:gd name="adj" fmla="val 20005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361123" y="2588538"/>
            <a:ext cx="278522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Tính Năng Mới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361123" y="3078599"/>
            <a:ext cx="6954322" cy="7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Thêm các tính năng mới: chương trình khách hàng thân thiết, tích điểm, v.v.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83600" y="4072533"/>
            <a:ext cx="177522" cy="868680"/>
          </a:xfrm>
          <a:prstGeom prst="roundRect">
            <a:avLst>
              <a:gd name="adj" fmla="val 20005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716167" y="4072533"/>
            <a:ext cx="3228618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Mở Rộng Sản Phẩm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716167" y="4562594"/>
            <a:ext cx="6599277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Mở rộng danh mục sản phẩm: phụ kiện, thiết bị nhà thông minh.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38764" y="5177909"/>
            <a:ext cx="177522" cy="868680"/>
          </a:xfrm>
          <a:prstGeom prst="roundRect">
            <a:avLst>
              <a:gd name="adj" fmla="val 20005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2071330" y="5177909"/>
            <a:ext cx="278522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Tối Ưu Hiệu Suất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2071330" y="5667970"/>
            <a:ext cx="6244114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Tối ưu hóa hiệu suất và khả năng mở rộng của trang web.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893927" y="6283285"/>
            <a:ext cx="177522" cy="868680"/>
          </a:xfrm>
          <a:prstGeom prst="roundRect">
            <a:avLst>
              <a:gd name="adj" fmla="val 20005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2426494" y="6283285"/>
            <a:ext cx="278522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Công Nghệ Mới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2426494" y="6773347"/>
            <a:ext cx="5888950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Ứng dụng các công nghệ mới: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Tìm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kiếm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Gợi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ý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cho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người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dùng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Clarifying the difference between demoing vs a product walkthrough for  Sales Engineers — samuelpena">
            <a:extLst>
              <a:ext uri="{FF2B5EF4-FFF2-40B4-BE49-F238E27FC236}">
                <a16:creationId xmlns:a16="http://schemas.microsoft.com/office/drawing/2014/main" id="{32F389CF-C65E-D405-EA93-822E31642D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34528" y="834128"/>
            <a:ext cx="6310058" cy="631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Clarifying the difference between demoing vs a product walkthrough for  Sales Engineers — samuelpena">
            <a:extLst>
              <a:ext uri="{FF2B5EF4-FFF2-40B4-BE49-F238E27FC236}">
                <a16:creationId xmlns:a16="http://schemas.microsoft.com/office/drawing/2014/main" id="{85E18DD6-94CF-67ED-3E48-13B64E028E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Clarifying the difference between demoing vs a product walkthrough for  Sales Engineers — samuelpena">
            <a:extLst>
              <a:ext uri="{FF2B5EF4-FFF2-40B4-BE49-F238E27FC236}">
                <a16:creationId xmlns:a16="http://schemas.microsoft.com/office/drawing/2014/main" id="{BCE081F1-F199-3C75-47B9-42DA14C97F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Clarifying the difference between demoing vs a product walkthrough for  Sales Engineers — samuelpena">
            <a:extLst>
              <a:ext uri="{FF2B5EF4-FFF2-40B4-BE49-F238E27FC236}">
                <a16:creationId xmlns:a16="http://schemas.microsoft.com/office/drawing/2014/main" id="{393C67CF-D075-FED2-9230-C01AB255E7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Clarifying the difference between demoing vs a product walkthrough for  Sales Engineers — samuelpena">
            <a:extLst>
              <a:ext uri="{FF2B5EF4-FFF2-40B4-BE49-F238E27FC236}">
                <a16:creationId xmlns:a16="http://schemas.microsoft.com/office/drawing/2014/main" id="{94DEF4EC-F44C-997E-D628-226081C53C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20000" y="441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Clarifying the difference between demoing vs a product walkthrough for  Sales Engineers — samuelpena">
            <a:extLst>
              <a:ext uri="{FF2B5EF4-FFF2-40B4-BE49-F238E27FC236}">
                <a16:creationId xmlns:a16="http://schemas.microsoft.com/office/drawing/2014/main" id="{ABF68E96-9AD3-3D44-BCBC-91900E9388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72400" y="4572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6" descr="Clarifying the difference between demoing vs a product walkthrough for  Sales Engineers — samuelpena">
            <a:extLst>
              <a:ext uri="{FF2B5EF4-FFF2-40B4-BE49-F238E27FC236}">
                <a16:creationId xmlns:a16="http://schemas.microsoft.com/office/drawing/2014/main" id="{59C576C4-1F69-A1ED-6483-4FE615F64F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24800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8" descr="Clarifying the difference between demoing vs a product walkthrough for  Sales Engineers — samuelpena">
            <a:extLst>
              <a:ext uri="{FF2B5EF4-FFF2-40B4-BE49-F238E27FC236}">
                <a16:creationId xmlns:a16="http://schemas.microsoft.com/office/drawing/2014/main" id="{6DE18209-6454-7353-6828-AD24014596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77200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20" descr="Clarifying the difference between demoing vs a product walkthrough for  Sales Engineers — samuelpena">
            <a:extLst>
              <a:ext uri="{FF2B5EF4-FFF2-40B4-BE49-F238E27FC236}">
                <a16:creationId xmlns:a16="http://schemas.microsoft.com/office/drawing/2014/main" id="{81F0534E-7B62-C78D-4A83-B81D40598D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29600" y="5029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22" descr="Clarifying the difference between demoing vs a product walkthrough for  Sales Engineers — samuelpena">
            <a:extLst>
              <a:ext uri="{FF2B5EF4-FFF2-40B4-BE49-F238E27FC236}">
                <a16:creationId xmlns:a16="http://schemas.microsoft.com/office/drawing/2014/main" id="{C6EFF382-F1DB-2CF5-D8A9-BBC20A3465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2000" y="5181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4" descr="Clarifying the difference between demoing vs a product walkthrough for  Sales Engineers — samuelpena">
            <a:extLst>
              <a:ext uri="{FF2B5EF4-FFF2-40B4-BE49-F238E27FC236}">
                <a16:creationId xmlns:a16="http://schemas.microsoft.com/office/drawing/2014/main" id="{1A730E37-16DC-3C90-C6A9-D53AD4FCC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34400" y="5334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6" descr="Clarifying the difference between demoing vs a product walkthrough for  Sales Engineers — samuelpena">
            <a:extLst>
              <a:ext uri="{FF2B5EF4-FFF2-40B4-BE49-F238E27FC236}">
                <a16:creationId xmlns:a16="http://schemas.microsoft.com/office/drawing/2014/main" id="{87FD2133-11E2-F256-9B51-964BD4F2DF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86800" y="5486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6" name="Picture 28" descr="Clarifying the difference between demoing vs a product walkthrough for  Sales Engineers — samuelpena">
            <a:extLst>
              <a:ext uri="{FF2B5EF4-FFF2-40B4-BE49-F238E27FC236}">
                <a16:creationId xmlns:a16="http://schemas.microsoft.com/office/drawing/2014/main" id="{988155A6-52E0-30B3-A00D-366D80BB0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861" y="69802"/>
            <a:ext cx="14679261" cy="815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535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066C55-5F68-207C-0DEE-CA5AE7337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109728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8C2F50-B71E-7ABF-037A-B6DA881383ED}"/>
              </a:ext>
            </a:extLst>
          </p:cNvPr>
          <p:cNvSpPr txBox="1"/>
          <p:nvPr/>
        </p:nvSpPr>
        <p:spPr>
          <a:xfrm>
            <a:off x="379562" y="1575643"/>
            <a:ext cx="32780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Cảm</a:t>
            </a:r>
            <a:r>
              <a:rPr lang="en-US" sz="5400" b="1" i="1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5400" b="1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ơn</a:t>
            </a:r>
            <a:r>
              <a:rPr lang="en-US" sz="5400" b="1" i="1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5400" b="1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quý</a:t>
            </a:r>
            <a:r>
              <a:rPr lang="en-US" sz="5400" b="1" i="1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5400" b="1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thầy</a:t>
            </a:r>
            <a:r>
              <a:rPr lang="en-US" sz="5400" b="1" i="1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5400" b="1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cô</a:t>
            </a:r>
            <a:r>
              <a:rPr lang="en-US" sz="5400" b="1" i="1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5400" b="1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và</a:t>
            </a:r>
            <a:r>
              <a:rPr lang="en-US" sz="5400" b="1" i="1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5400" b="1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các</a:t>
            </a:r>
            <a:r>
              <a:rPr lang="en-US" sz="5400" b="1" i="1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5400" b="1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bạn</a:t>
            </a:r>
            <a:r>
              <a:rPr lang="en-US" sz="5400" b="1" i="1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5400" b="1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đã</a:t>
            </a:r>
            <a:r>
              <a:rPr lang="en-US" sz="5400" b="1" i="1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5400" b="1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lắng</a:t>
            </a:r>
            <a:r>
              <a:rPr lang="en-US" sz="5400" b="1" i="1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5400" b="1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nghe</a:t>
            </a:r>
            <a:endParaRPr lang="en-US" sz="5400" b="1" i="1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356</Words>
  <Application>Microsoft Office PowerPoint</Application>
  <PresentationFormat>Tùy chỉnh</PresentationFormat>
  <Paragraphs>50</Paragraphs>
  <Slides>9</Slides>
  <Notes>8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9</vt:i4>
      </vt:variant>
    </vt:vector>
  </HeadingPairs>
  <TitlesOfParts>
    <vt:vector size="15" baseType="lpstr">
      <vt:lpstr>Unbounded</vt:lpstr>
      <vt:lpstr>Arial</vt:lpstr>
      <vt:lpstr>Calibri</vt:lpstr>
      <vt:lpstr>Aptos Display</vt:lpstr>
      <vt:lpstr>Cabin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6</cp:revision>
  <dcterms:created xsi:type="dcterms:W3CDTF">2025-03-06T09:04:25Z</dcterms:created>
  <dcterms:modified xsi:type="dcterms:W3CDTF">2025-08-08T09:56:26Z</dcterms:modified>
</cp:coreProperties>
</file>